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61"/>
  </p:notesMasterIdLst>
  <p:handoutMasterIdLst>
    <p:handoutMasterId r:id="rId62"/>
  </p:handoutMasterIdLst>
  <p:sldIdLst>
    <p:sldId id="256" r:id="rId5"/>
    <p:sldId id="306" r:id="rId6"/>
    <p:sldId id="320" r:id="rId7"/>
    <p:sldId id="313" r:id="rId8"/>
    <p:sldId id="314" r:id="rId9"/>
    <p:sldId id="315" r:id="rId10"/>
    <p:sldId id="257" r:id="rId11"/>
    <p:sldId id="308" r:id="rId12"/>
    <p:sldId id="266" r:id="rId13"/>
    <p:sldId id="262" r:id="rId14"/>
    <p:sldId id="268" r:id="rId15"/>
    <p:sldId id="269" r:id="rId16"/>
    <p:sldId id="272" r:id="rId17"/>
    <p:sldId id="273" r:id="rId18"/>
    <p:sldId id="274" r:id="rId19"/>
    <p:sldId id="275" r:id="rId20"/>
    <p:sldId id="270" r:id="rId21"/>
    <p:sldId id="271" r:id="rId22"/>
    <p:sldId id="321" r:id="rId23"/>
    <p:sldId id="323" r:id="rId24"/>
    <p:sldId id="277" r:id="rId25"/>
    <p:sldId id="317" r:id="rId26"/>
    <p:sldId id="318" r:id="rId27"/>
    <p:sldId id="319" r:id="rId28"/>
    <p:sldId id="307" r:id="rId29"/>
    <p:sldId id="276" r:id="rId30"/>
    <p:sldId id="278" r:id="rId31"/>
    <p:sldId id="284" r:id="rId32"/>
    <p:sldId id="283" r:id="rId33"/>
    <p:sldId id="286" r:id="rId34"/>
    <p:sldId id="285" r:id="rId35"/>
    <p:sldId id="280" r:id="rId36"/>
    <p:sldId id="287" r:id="rId37"/>
    <p:sldId id="281" r:id="rId38"/>
    <p:sldId id="282" r:id="rId39"/>
    <p:sldId id="288" r:id="rId40"/>
    <p:sldId id="289" r:id="rId41"/>
    <p:sldId id="279" r:id="rId42"/>
    <p:sldId id="290" r:id="rId43"/>
    <p:sldId id="309" r:id="rId44"/>
    <p:sldId id="291" r:id="rId45"/>
    <p:sldId id="300" r:id="rId46"/>
    <p:sldId id="305" r:id="rId47"/>
    <p:sldId id="294" r:id="rId48"/>
    <p:sldId id="302" r:id="rId49"/>
    <p:sldId id="292" r:id="rId50"/>
    <p:sldId id="299" r:id="rId51"/>
    <p:sldId id="296" r:id="rId52"/>
    <p:sldId id="295" r:id="rId53"/>
    <p:sldId id="293" r:id="rId54"/>
    <p:sldId id="303" r:id="rId55"/>
    <p:sldId id="310" r:id="rId56"/>
    <p:sldId id="311" r:id="rId57"/>
    <p:sldId id="312" r:id="rId58"/>
    <p:sldId id="304" r:id="rId59"/>
    <p:sldId id="264" r:id="rId60"/>
  </p:sldIdLst>
  <p:sldSz cx="12192000" cy="6858000"/>
  <p:notesSz cx="6950075" cy="92360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712" autoAdjust="0"/>
  </p:normalViewPr>
  <p:slideViewPr>
    <p:cSldViewPr snapToGrid="0">
      <p:cViewPr varScale="1">
        <p:scale>
          <a:sx n="162" d="100"/>
          <a:sy n="162" d="100"/>
        </p:scale>
        <p:origin x="76" y="2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4/3/2020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4/3/2020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MONTH</a:t>
            </a:r>
            <a:br>
              <a:rPr lang="en-US" noProof="0" dirty="0"/>
            </a:br>
            <a:r>
              <a:rPr lang="en-US" noProof="0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2558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88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854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289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7891" y="2088090"/>
            <a:ext cx="2957005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316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5816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440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9302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5308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9940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440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5308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1316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440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39302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45308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19940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91779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Arial Rounded MT Bold" panose="020F0704030504030204" pitchFamily="34" charset="0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Arial Rounded MT Bold" panose="020F0704030504030204" pitchFamily="34" charset="0"/>
              </a:defRPr>
            </a:lvl1pPr>
            <a:lvl2pPr>
              <a:buClr>
                <a:schemeClr val="accent2"/>
              </a:buClr>
              <a:defRPr sz="1600">
                <a:latin typeface="Arial Rounded MT Bold" panose="020F0704030504030204" pitchFamily="34" charset="0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Arial Rounded MT Bold" panose="020F0704030504030204" pitchFamily="34" charset="0"/>
              </a:defRPr>
            </a:lvl1pPr>
            <a:lvl2pPr>
              <a:buClr>
                <a:schemeClr val="accent2"/>
              </a:buClr>
              <a:defRPr sz="1600">
                <a:latin typeface="Arial Rounded MT Bold" panose="020F0704030504030204" pitchFamily="34" charset="0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Arial Rounded MT Bold" panose="020F07040305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Arial Rounded MT Bold" panose="020F07040305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Arial Rounded MT Bold" panose="020F07040305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Arial Rounded MT Bold" panose="020F07040305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Arial Rounded MT Bold" panose="020F07040305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web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13 Jun </a:t>
            </a:r>
            <a:r>
              <a:rPr lang="en-US" dirty="0"/>
              <a:t>2020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Modern Board Gaming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Ross Glenn</a:t>
            </a:r>
            <a:endParaRPr lang="ru-RU" dirty="0"/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2CB855A6-0E86-47B9-892A-47866BEB770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429" r="3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/>
          <a:lstStyle/>
          <a:p>
            <a:r>
              <a:rPr lang="en-US" dirty="0"/>
              <a:t>Concordia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0" dirty="0"/>
              <a:t>One possible action: green “activates” the purple or yellow territories. That gives him resources!</a:t>
            </a:r>
          </a:p>
          <a:p>
            <a:endParaRPr lang="en-US" b="0" dirty="0"/>
          </a:p>
          <a:p>
            <a:r>
              <a:rPr lang="en-US" b="0" dirty="0"/>
              <a:t>But in either case, it also gives red and blue resources at the same time!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BCA6ACB-E9A9-4D4A-9DB9-192C2A5E51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37" r="537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8AEA3C-36B6-4228-81FD-459E4F21F536}"/>
              </a:ext>
            </a:extLst>
          </p:cNvPr>
          <p:cNvSpPr/>
          <p:nvPr/>
        </p:nvSpPr>
        <p:spPr>
          <a:xfrm>
            <a:off x="6925340" y="5428379"/>
            <a:ext cx="42384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Concordia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Drafting, Economics, Worker Placement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D0F00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EAD2C4-6F42-413E-8703-82CDB5A37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27032-F176-4D55-B251-B54DA846E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1E322-ED8D-45FF-A44B-664DFA2DE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498" y="2811388"/>
            <a:ext cx="3762030" cy="307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Small World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 single turn is about using many armies to defeat few armies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Everyone gets to crush their opponents all the time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Keeps the fun of conquering territories and takes dice mostly out of the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70929-1C11-487A-B04E-A2954AEB5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What is fun about Risk?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Crushing your enemies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Driving them before you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Hearing the lamentation of the women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/>
              <a:t>What are the problems?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of the players are being crushed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Losing players are out of the game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two people are having fun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79B762-212E-4C10-BC3D-23856A8D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enjoy…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BC470E-1546-4B64-8B8E-758AD7BB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85" y="845625"/>
            <a:ext cx="4932113" cy="1887790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2F4FDFB2-7EC9-4CC5-90CF-453B853D1215}"/>
              </a:ext>
            </a:extLst>
          </p:cNvPr>
          <p:cNvSpPr txBox="1">
            <a:spLocks/>
          </p:cNvSpPr>
          <p:nvPr/>
        </p:nvSpPr>
        <p:spPr>
          <a:xfrm rot="708756">
            <a:off x="8342211" y="1524174"/>
            <a:ext cx="3244710" cy="594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7E9A4-63EE-4FEC-AD4D-8BFD6580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474" y="2241740"/>
            <a:ext cx="3000701" cy="1001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0BD801-DCCE-48D0-B5CC-D16008FEA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900" y="2835294"/>
            <a:ext cx="2679070" cy="28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03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 fontScale="90000"/>
          </a:bodyPr>
          <a:lstStyle/>
          <a:p>
            <a:r>
              <a:rPr lang="en-US" dirty="0"/>
              <a:t>Small World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The goal of Small World is the same as Risk: conquer as much territory as you can.</a:t>
            </a:r>
          </a:p>
          <a:p>
            <a:endParaRPr lang="en-US" b="0" dirty="0"/>
          </a:p>
          <a:p>
            <a:r>
              <a:rPr lang="en-US" b="0" dirty="0"/>
              <a:t>But no territory is ever safe: they are constantly being conquered through the whole game!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0FF5886-DDDF-4628-B238-F0FACB4E7F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373" b="5373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FD5822-A93D-4E88-921E-CBCA2483C46D}"/>
              </a:ext>
            </a:extLst>
          </p:cNvPr>
          <p:cNvSpPr/>
          <p:nvPr/>
        </p:nvSpPr>
        <p:spPr>
          <a:xfrm>
            <a:off x="6925340" y="5428379"/>
            <a:ext cx="42384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Small World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Area Control, Variable Powers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D0F00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504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EAD2C4-6F42-413E-8703-82CDB5A37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27032-F176-4D55-B251-B54DA846E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1E322-ED8D-45FF-A44B-664DFA2DE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498" y="2811388"/>
            <a:ext cx="3762030" cy="307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Mysterium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Keeps the mystery but adds an incredible amount of player interaction and conversation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get to feel doubly smart because you get to explain why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Intuitive reasoning is just as valuable as logical reasoning… sometimes more so!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70929-1C11-487A-B04E-A2954AEB5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What is fun about Clue?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Feeling like a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suuuuuper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genius!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aspect of solving a mystery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/>
              <a:t>What are the problems?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There’s not much more to it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Little to no player interaction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Intuitive people feel left out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79B762-212E-4C10-BC3D-23856A8D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enjoy…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BC470E-1546-4B64-8B8E-758AD7BB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85" y="845625"/>
            <a:ext cx="4932113" cy="1887790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2F4FDFB2-7EC9-4CC5-90CF-453B853D1215}"/>
              </a:ext>
            </a:extLst>
          </p:cNvPr>
          <p:cNvSpPr txBox="1">
            <a:spLocks/>
          </p:cNvSpPr>
          <p:nvPr/>
        </p:nvSpPr>
        <p:spPr>
          <a:xfrm rot="708756">
            <a:off x="8342211" y="1524174"/>
            <a:ext cx="3244710" cy="594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2A6D4B-51DF-4DDF-8F5A-2B92665A4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15" y="2212145"/>
            <a:ext cx="2488751" cy="1057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B91260-7379-4384-B818-F41DFBB84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951" y="2806262"/>
            <a:ext cx="2629685" cy="27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0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/>
          </a:bodyPr>
          <a:lstStyle/>
          <a:p>
            <a:r>
              <a:rPr lang="en-US" dirty="0" err="1"/>
              <a:t>Mysterium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The plot is the same as Clue: the murderer, the room, the weapon. But one player acts as the ghost, giving clues…</a:t>
            </a:r>
          </a:p>
          <a:p>
            <a:endParaRPr lang="en-US" b="0" dirty="0"/>
          </a:p>
          <a:p>
            <a:r>
              <a:rPr lang="en-US" b="0" dirty="0"/>
              <a:t>…that the other players have to work together to solve.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FDB9E5B-82D3-445C-8D95-BDA9DD3CD1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530" b="16530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8B5099-8733-47CF-BA52-EC33AFAA4D42}"/>
              </a:ext>
            </a:extLst>
          </p:cNvPr>
          <p:cNvSpPr/>
          <p:nvPr/>
        </p:nvSpPr>
        <p:spPr>
          <a:xfrm>
            <a:off x="6925340" y="5428379"/>
            <a:ext cx="42384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Mysterium</a:t>
            </a: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Narrative, Social, Variable Powers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D0F00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962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EAD2C4-6F42-413E-8703-82CDB5A37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27032-F176-4D55-B251-B54DA846E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1E322-ED8D-45FF-A44B-664DFA2DE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498" y="2811388"/>
            <a:ext cx="3762030" cy="307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Azul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Keeps the combinations and the flash of insight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Trades words for pictures so everyone can enjoy themselves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 with two players, great with five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70929-1C11-487A-B04E-A2954AEB5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What is fun about Scrabble?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Combinations for high scoring turns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flash of insight as you see a word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Hitting a special square for high points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/>
              <a:t>What are the problems?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everyone likes word games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Lots of dead time between turns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79B762-212E-4C10-BC3D-23856A8D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enjoy…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BC470E-1546-4B64-8B8E-758AD7BB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85" y="845625"/>
            <a:ext cx="4932113" cy="1887790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2F4FDFB2-7EC9-4CC5-90CF-453B853D1215}"/>
              </a:ext>
            </a:extLst>
          </p:cNvPr>
          <p:cNvSpPr txBox="1">
            <a:spLocks/>
          </p:cNvSpPr>
          <p:nvPr/>
        </p:nvSpPr>
        <p:spPr>
          <a:xfrm rot="708756">
            <a:off x="8342211" y="1524174"/>
            <a:ext cx="3244710" cy="594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D1840-8C33-4C9A-9638-7F396D904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051" y="2315276"/>
            <a:ext cx="2665523" cy="981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3DCD26-F9B8-4344-9C6D-5D97BC2D0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841" y="2828680"/>
            <a:ext cx="2501776" cy="25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66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/>
          </a:bodyPr>
          <a:lstStyle/>
          <a:p>
            <a:r>
              <a:rPr lang="en-US" dirty="0"/>
              <a:t>Azul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Score points by laying tiles in patterns, the value for which are based on combos you put together.</a:t>
            </a:r>
          </a:p>
          <a:p>
            <a:endParaRPr lang="en-US" b="0" dirty="0"/>
          </a:p>
          <a:p>
            <a:r>
              <a:rPr lang="en-US" b="0" dirty="0"/>
              <a:t>The more you can create these combinations, the better you’ll do.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F1BFF89-842F-4AA2-8DBA-378206A075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373" b="5373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817A41-3194-4C56-BCFC-38486898B82D}"/>
              </a:ext>
            </a:extLst>
          </p:cNvPr>
          <p:cNvSpPr/>
          <p:nvPr/>
        </p:nvSpPr>
        <p:spPr>
          <a:xfrm>
            <a:off x="6925340" y="5428379"/>
            <a:ext cx="42384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Azul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Drafting, Tile Placement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D0F00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096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EAD2C4-6F42-413E-8703-82CDB5A37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27032-F176-4D55-B251-B54DA846E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1E322-ED8D-45FF-A44B-664DFA2DE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498" y="2811388"/>
            <a:ext cx="3762030" cy="307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Formula D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Keeps the fun of racing against others and watching them occasionally get slammed into the wall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Adds some thinking: when should you step on the gas?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Adds engagement for all ages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70929-1C11-487A-B04E-A2954AEB5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What is fun about Sorry?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You’re in a race!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Reversals of fortune are fun to watch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/>
              <a:t>What are the problems?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 little to keep adults engaged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 kids will check out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game is super repetitive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79B762-212E-4C10-BC3D-23856A8D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enjoy…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BC470E-1546-4B64-8B8E-758AD7BB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85" y="845625"/>
            <a:ext cx="4932113" cy="1887790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2F4FDFB2-7EC9-4CC5-90CF-453B853D1215}"/>
              </a:ext>
            </a:extLst>
          </p:cNvPr>
          <p:cNvSpPr txBox="1">
            <a:spLocks/>
          </p:cNvSpPr>
          <p:nvPr/>
        </p:nvSpPr>
        <p:spPr>
          <a:xfrm rot="708756">
            <a:off x="8342211" y="1524174"/>
            <a:ext cx="3244710" cy="594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88012B-D5BE-45F8-8F8D-2F4050430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91" y="2335369"/>
            <a:ext cx="3168962" cy="932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8A42FA-0742-49F7-9224-43B3FBEF3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881" y="2811388"/>
            <a:ext cx="23431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46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/>
          </a:bodyPr>
          <a:lstStyle/>
          <a:p>
            <a:r>
              <a:rPr lang="en-US" dirty="0"/>
              <a:t>Formula 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en-US" b="0" dirty="0"/>
              <a:t>Modern racing games are absurdly fun. Risk shooting the corner at high speed… or will you fly through a guardrail into the crowd?</a:t>
            </a:r>
          </a:p>
          <a:p>
            <a:endParaRPr lang="en-US" b="0" dirty="0"/>
          </a:p>
          <a:p>
            <a:r>
              <a:rPr lang="en-US" b="0" dirty="0"/>
              <a:t>Look at you: you don’t even know the rules and you want to play!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E49AC2E-5792-428B-BDF8-6C6AB9A29B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923" r="7923"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47099DF-311C-4949-AB6D-6FA118C8C9E3}"/>
              </a:ext>
            </a:extLst>
          </p:cNvPr>
          <p:cNvSpPr/>
          <p:nvPr/>
        </p:nvSpPr>
        <p:spPr>
          <a:xfrm>
            <a:off x="6925340" y="5428379"/>
            <a:ext cx="42384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Formula 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Drafting, Trading, Variable Powers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D0F00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649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EAD2C4-6F42-413E-8703-82CDB5A37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27032-F176-4D55-B251-B54DA846E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70929-1C11-487A-B04E-A2954AEB5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What is fun about video games?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rush of doing well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feeling of control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/>
              <a:t>What are the problems?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did you start playing video games in the first place?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did we stop showing off in front of our friends?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79B762-212E-4C10-BC3D-23856A8D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enjoy…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BC470E-1546-4B64-8B8E-758AD7BB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85" y="845625"/>
            <a:ext cx="4932113" cy="1887790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2F4FDFB2-7EC9-4CC5-90CF-453B853D1215}"/>
              </a:ext>
            </a:extLst>
          </p:cNvPr>
          <p:cNvSpPr txBox="1">
            <a:spLocks/>
          </p:cNvSpPr>
          <p:nvPr/>
        </p:nvSpPr>
        <p:spPr>
          <a:xfrm rot="708756">
            <a:off x="8342211" y="1524174"/>
            <a:ext cx="3244710" cy="594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762078-72CE-4A39-BA75-C8BB6E360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394" y="2193206"/>
            <a:ext cx="2451373" cy="1226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C4D123-53FC-40F3-89BF-BD2684C55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583" y="2357714"/>
            <a:ext cx="5941192" cy="396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7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0B9919-961A-4B3E-8A0B-0F62A6EC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Game Manual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2424B-E7AF-4D0D-BAC0-40C1681E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D675D-BB42-492B-B036-208B3364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Gaming!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82195-7541-41E8-AE0E-080D064A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F6EC3C-3AE8-407C-9302-767F785195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3345713"/>
            <a:ext cx="4347933" cy="2861750"/>
          </a:xfrm>
        </p:spPr>
        <p:txBody>
          <a:bodyPr>
            <a:normAutofit lnSpcReduction="10000"/>
          </a:bodyPr>
          <a:lstStyle/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Why board gaming?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The Classics… and their replacements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Board Game Styles, Genres, Mechanics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The New Classics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Joining the Hobby</a:t>
            </a:r>
          </a:p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528FE6F-853B-4111-94C4-330E6D7ECAE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532" r="7532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B886AA9-04B3-4E62-8DB6-45723DB1C3DB}"/>
              </a:ext>
            </a:extLst>
          </p:cNvPr>
          <p:cNvSpPr/>
          <p:nvPr/>
        </p:nvSpPr>
        <p:spPr>
          <a:xfrm>
            <a:off x="2580270" y="5423151"/>
            <a:ext cx="28778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Tales of the Arabian Nights</a:t>
            </a:r>
          </a:p>
        </p:txBody>
      </p:sp>
    </p:spTree>
    <p:extLst>
      <p:ext uri="{BB962C8B-B14F-4D97-AF65-F5344CB8AC3E}">
        <p14:creationId xmlns:p14="http://schemas.microsoft.com/office/powerpoint/2010/main" val="113010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7C3A48-33C3-46F2-A329-19E44CBF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BEC50-2B25-4CC2-BB47-58C97DF37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21824-2110-4A8D-856D-5EB57565B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2869" y="1891865"/>
            <a:ext cx="3932237" cy="680353"/>
          </a:xfrm>
        </p:spPr>
        <p:txBody>
          <a:bodyPr/>
          <a:lstStyle/>
          <a:p>
            <a:r>
              <a:rPr lang="en-US" dirty="0"/>
              <a:t>When is the last time a video game made you feel like this?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A12EEB-6020-48D6-899D-E63EE14DA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The other problem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9838F6-37FF-47BB-9D52-493131ECA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071" y="379103"/>
            <a:ext cx="4838765" cy="6119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8D516E-BAC1-4D14-BA28-1D1ACC505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52" y="2707095"/>
            <a:ext cx="5994419" cy="31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45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Styles, Genres, Mechanics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Board Game Mechanics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615D076-48F2-4C79-A2D5-06C2156C5D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6423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0B9919-961A-4B3E-8A0B-0F62A6EC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48356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2424B-E7AF-4D0D-BAC0-40C1681E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D675D-BB42-492B-B036-208B3364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82195-7541-41E8-AE0E-080D064A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There are five basic styles of board games to understand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42DAED3-5341-4FAA-BE8C-7CB4DFCF8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052" y="3392621"/>
            <a:ext cx="4524928" cy="291832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Competitive (Player vs. Player)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Cooperative (Players vs. Game)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Versus Many (“Hidden Traitor”)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Legacy (Continuing Consequences)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962EB3-1FD6-4D8E-8FE8-B7EF4F114A5A}"/>
              </a:ext>
            </a:extLst>
          </p:cNvPr>
          <p:cNvSpPr/>
          <p:nvPr/>
        </p:nvSpPr>
        <p:spPr>
          <a:xfrm>
            <a:off x="2580270" y="5423151"/>
            <a:ext cx="2507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Shadows Over Camelot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1C13FFF-F904-4E84-9B0B-1991932D31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532" r="75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4767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0B9919-961A-4B3E-8A0B-0F62A6EC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48356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2424B-E7AF-4D0D-BAC0-40C1681E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D675D-BB42-492B-B036-208B3364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82195-7541-41E8-AE0E-080D064A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American style games!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42DAED3-5341-4FAA-BE8C-7CB4DFCF8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053" y="3392621"/>
            <a:ext cx="4022864" cy="3171729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“American style” games grew out of the table-top wargaming scene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 competitive and adversarial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Tend toward straightforward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Often two-player or team 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Usually feature a strong story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962EB3-1FD6-4D8E-8FE8-B7EF4F114A5A}"/>
              </a:ext>
            </a:extLst>
          </p:cNvPr>
          <p:cNvSpPr/>
          <p:nvPr/>
        </p:nvSpPr>
        <p:spPr>
          <a:xfrm>
            <a:off x="2580270" y="5423151"/>
            <a:ext cx="1287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Memoir ‘44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D0F00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B924CE7-E8FF-4967-AF37-4F7EAEAA14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532" r="75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3293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0B9919-961A-4B3E-8A0B-0F62A6EC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48356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2424B-E7AF-4D0D-BAC0-40C1681E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D675D-BB42-492B-B036-208B3364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82195-7541-41E8-AE0E-080D064A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European style games!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42DAED3-5341-4FAA-BE8C-7CB4DFCF8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053" y="3392621"/>
            <a:ext cx="4284690" cy="317916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“Euro style” games grew in Germany as a reaction to the American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 positive player interaction: trading and negotiating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Tend toward building economies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Complex, “crunchy”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Lots of interesting choices!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962EB3-1FD6-4D8E-8FE8-B7EF4F114A5A}"/>
              </a:ext>
            </a:extLst>
          </p:cNvPr>
          <p:cNvSpPr/>
          <p:nvPr/>
        </p:nvSpPr>
        <p:spPr>
          <a:xfrm>
            <a:off x="2580270" y="5423151"/>
            <a:ext cx="8654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Scythe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707348E-AA15-4DF7-A5EF-6711987A4D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8165" r="181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1088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0B9919-961A-4B3E-8A0B-0F62A6EC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48356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2424B-E7AF-4D0D-BAC0-40C1681E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D675D-BB42-492B-B036-208B3364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82195-7541-41E8-AE0E-080D064A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Understanding games is knowing how they work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2EB9EFA-968B-48C1-9749-E84A63009A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532" r="7532"/>
          <a:stretch>
            <a:fillRect/>
          </a:stretch>
        </p:blipFill>
        <p:spPr>
          <a:xfrm>
            <a:off x="-694" y="0"/>
            <a:ext cx="6065966" cy="5355825"/>
          </a:xfr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42DAED3-5341-4FAA-BE8C-7CB4DFCF8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052" y="3392622"/>
            <a:ext cx="3913631" cy="2249488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As the new hobby evolves, game mechanics are being clarified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These structures tell you how the game will flow and what to expect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Understanding the vocabulary will quickly inform you if you will enjoy a game, or if it is not for you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962EB3-1FD6-4D8E-8FE8-B7EF4F114A5A}"/>
              </a:ext>
            </a:extLst>
          </p:cNvPr>
          <p:cNvSpPr/>
          <p:nvPr/>
        </p:nvSpPr>
        <p:spPr>
          <a:xfrm>
            <a:off x="2580270" y="5423151"/>
            <a:ext cx="22023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Star Wars: Rebellion</a:t>
            </a:r>
          </a:p>
        </p:txBody>
      </p:sp>
    </p:spTree>
    <p:extLst>
      <p:ext uri="{BB962C8B-B14F-4D97-AF65-F5344CB8AC3E}">
        <p14:creationId xmlns:p14="http://schemas.microsoft.com/office/powerpoint/2010/main" val="3281721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300960" y="1007286"/>
            <a:ext cx="4480697" cy="734415"/>
          </a:xfrm>
        </p:spPr>
        <p:txBody>
          <a:bodyPr/>
          <a:lstStyle/>
          <a:p>
            <a:r>
              <a:rPr lang="en-US" dirty="0"/>
              <a:t>Area Control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Take control of a region of the board, exploit its 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4179322" cy="255320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classic board game Risk employs this mechanic, as do some tabletop war games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Modern games have expanded the mechanic to include production of varying resources, trade, and negotiation with other players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1A060ED-8951-47D9-8694-A32FA277EB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4667" r="24667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71119C-FA2D-494D-9710-961DE085A32F}"/>
              </a:ext>
            </a:extLst>
          </p:cNvPr>
          <p:cNvSpPr/>
          <p:nvPr/>
        </p:nvSpPr>
        <p:spPr>
          <a:xfrm>
            <a:off x="5441423" y="5945824"/>
            <a:ext cx="3066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Example: A Game of Thrones</a:t>
            </a:r>
          </a:p>
        </p:txBody>
      </p:sp>
    </p:spTree>
    <p:extLst>
      <p:ext uri="{BB962C8B-B14F-4D97-AF65-F5344CB8AC3E}">
        <p14:creationId xmlns:p14="http://schemas.microsoft.com/office/powerpoint/2010/main" val="30394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64218" y="1009470"/>
            <a:ext cx="4517569" cy="734415"/>
          </a:xfrm>
        </p:spPr>
        <p:txBody>
          <a:bodyPr/>
          <a:lstStyle/>
          <a:p>
            <a:r>
              <a:rPr lang="en-US" dirty="0"/>
              <a:t>Deck Building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Mix cards you select into  random order for later use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89" y="3392622"/>
            <a:ext cx="4572761" cy="255320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employed by the CCG Magic: The Gathering, this mechanic has been incorporated into dozens of games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includes not only card deck building, but “bag building” which might include tokens or dice denoting powers or resources to be used later in the game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1792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Example: Clank!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F8F5195-1B40-4B82-85BB-7D5892B244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157" r="18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1354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64218" y="1009470"/>
            <a:ext cx="4517569" cy="734415"/>
          </a:xfrm>
        </p:spPr>
        <p:txBody>
          <a:bodyPr/>
          <a:lstStyle/>
          <a:p>
            <a:r>
              <a:rPr lang="en-US" dirty="0"/>
              <a:t>Dexterity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Games that are driven by player hand-eye coordination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4283400" cy="255320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kid’s game Operation challenged you to use dexterity to remove pieces from the board... with tweezers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Modern variants build such dexterity puzzles right into the game: in Flick ‘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Up, you flick little wooden bullets at little wooden cowboys in little cardboard hats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2439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Flick ‘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Up!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6A7A407-1614-49BC-AFEB-95D8EA3A03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6130" r="26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562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64218" y="1009470"/>
            <a:ext cx="4517569" cy="734415"/>
          </a:xfrm>
        </p:spPr>
        <p:txBody>
          <a:bodyPr/>
          <a:lstStyle/>
          <a:p>
            <a:r>
              <a:rPr lang="en-US" dirty="0"/>
              <a:t>Drafting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Choose or “buy” cards, tiles, or dice from a common pool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89" y="3392622"/>
            <a:ext cx="4432083" cy="255320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mechanic places all the possible outcomes and capabilities into a common store from which all players draw choices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choices by the various players produce different outcomes, some successful, some failed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2057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Suburbia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2C333C9-3735-4C16-BD17-242549D359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157" r="18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365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53AD12-7C74-4FC1-84AA-6630BB507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Game Manual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830648-9E20-46AD-A46E-DA76AFFF6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8DD92D-0F72-473E-A257-D39C9E6E1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Rules!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E5F4BB-4863-4587-9887-B4AC3E13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7097" y="1630808"/>
            <a:ext cx="3715120" cy="562385"/>
          </a:xfrm>
        </p:spPr>
        <p:txBody>
          <a:bodyPr/>
          <a:lstStyle/>
          <a:p>
            <a:r>
              <a:rPr lang="en-US" dirty="0"/>
              <a:t>My preferences…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AC8062-55E4-4F0E-B877-FFFCA8334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784" y="1630808"/>
            <a:ext cx="4056321" cy="562385"/>
          </a:xfrm>
        </p:spPr>
        <p:txBody>
          <a:bodyPr/>
          <a:lstStyle/>
          <a:p>
            <a:r>
              <a:rPr lang="en-US" dirty="0"/>
              <a:t>I won’t be talking about…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FB72F3-880F-4701-8901-373CA1783732}"/>
              </a:ext>
            </a:extLst>
          </p:cNvPr>
          <p:cNvSpPr/>
          <p:nvPr/>
        </p:nvSpPr>
        <p:spPr>
          <a:xfrm>
            <a:off x="2239147" y="2298857"/>
            <a:ext cx="3715120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like games where even the loser is having a good time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like games where player “dead time” or waiting time between turns is minimized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tend to like games with a lot of positive player interaction, but…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also tend to like games where you can choose between your own goals or hampering other people’s goals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means I tend to like games with a lot of interesting choices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tend to avoid games with overly mechanical rules systems… if a computer can play the game far better than a human, I avoid that game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F7A25F-9C90-455E-8AEC-19575872A384}"/>
              </a:ext>
            </a:extLst>
          </p:cNvPr>
          <p:cNvSpPr/>
          <p:nvPr/>
        </p:nvSpPr>
        <p:spPr>
          <a:xfrm>
            <a:off x="6422058" y="2298857"/>
            <a:ext cx="3591103" cy="1896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Collectible Card Games (CCGs)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Role-Playing Games (RPGs)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Tabletop War Gaming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 Card or “Filler” Games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 Two Player Games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 “All-Day” Games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569AFE-C632-41E5-B54D-036DD0718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393" y="4451419"/>
            <a:ext cx="4202121" cy="240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66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300960" y="1007286"/>
            <a:ext cx="4480697" cy="734415"/>
          </a:xfrm>
        </p:spPr>
        <p:txBody>
          <a:bodyPr/>
          <a:lstStyle/>
          <a:p>
            <a:r>
              <a:rPr lang="en-US" dirty="0"/>
              <a:t>Economics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Build an economy for the production of game goals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55320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economic games, you build an economy which then produces the pieces or points you use to win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 games usually make the points the victory condition; American games add economy to either story or combat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71119C-FA2D-494D-9710-961DE085A32F}"/>
              </a:ext>
            </a:extLst>
          </p:cNvPr>
          <p:cNvSpPr/>
          <p:nvPr/>
        </p:nvSpPr>
        <p:spPr>
          <a:xfrm>
            <a:off x="5441423" y="5945824"/>
            <a:ext cx="2205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7 Wonders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4366382-C19C-42D0-95F2-3BD92376B2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7795" r="177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9810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64218" y="1009470"/>
            <a:ext cx="4517569" cy="734415"/>
          </a:xfrm>
        </p:spPr>
        <p:txBody>
          <a:bodyPr/>
          <a:lstStyle/>
          <a:p>
            <a:r>
              <a:rPr lang="en-US" dirty="0"/>
              <a:t>Engine Building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Turn one action into many by creating reinforcing moves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55320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 builders usually challenge you to draw cards that work together in combination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intended combination is to get one turn to give you the effects of many turns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1962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Gizmos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A282542-A324-4356-9E9A-AC76DF3944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157" r="18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7033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22972" y="1011922"/>
            <a:ext cx="4558960" cy="734415"/>
          </a:xfrm>
        </p:spPr>
        <p:txBody>
          <a:bodyPr>
            <a:normAutofit/>
          </a:bodyPr>
          <a:lstStyle/>
          <a:p>
            <a:r>
              <a:rPr lang="en-US" dirty="0"/>
              <a:t>Narrative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The game revolves around telling a story to the players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89" y="3392622"/>
            <a:ext cx="4298269" cy="255320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Nearly always combined with other mechanics, but narrative games are primarily interested in telling their players a story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 games have specific story-telling elements that are explicitly included in the mechanics, such as “story decks” or “encounters”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2650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Dead of Winter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D9F4E3A-4120-42B3-B970-36B1DBB8D6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157" r="18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5388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22972" y="1011922"/>
            <a:ext cx="4558960" cy="734415"/>
          </a:xfrm>
        </p:spPr>
        <p:txBody>
          <a:bodyPr>
            <a:normAutofit/>
          </a:bodyPr>
          <a:lstStyle/>
          <a:p>
            <a:r>
              <a:rPr lang="en-US" dirty="0"/>
              <a:t>Real-Time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The clock is ticking and you have limited time to act!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55320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Usually co-op games that include a ticking clock, and often combine that mechanic with “mini games” that each player must solve within a time limit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each player does with their individual challenge defines how successful the group will be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2541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Space Cadets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BA543C5-BAC3-4FAF-8CE4-85B1CCFE57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881" r="58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8026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22972" y="1011922"/>
            <a:ext cx="4558960" cy="734415"/>
          </a:xfrm>
        </p:spPr>
        <p:txBody>
          <a:bodyPr>
            <a:normAutofit/>
          </a:bodyPr>
          <a:lstStyle/>
          <a:p>
            <a:r>
              <a:rPr lang="en-US" dirty="0"/>
              <a:t>Social / Roles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The game revolves around player interaction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55320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game is driven by social interaction, role-playing, voting, and negotiations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 games are often combined with “hidden traitor” mechanics which secretly set one or two players against the rest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1742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Bang!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A275231-E4A5-448F-BD3E-8F0532BA7F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183" r="41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160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22972" y="1011922"/>
            <a:ext cx="4558960" cy="734415"/>
          </a:xfrm>
        </p:spPr>
        <p:txBody>
          <a:bodyPr>
            <a:normAutofit/>
          </a:bodyPr>
          <a:lstStyle/>
          <a:p>
            <a:r>
              <a:rPr lang="en-US" dirty="0"/>
              <a:t>Tile Placement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Build the board as you play, with each player expanding 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55320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table or just your side of it starts as a blank, empty space: a board game with no board!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Players take turns placing tiles down which slowly builds the board. No two games are alike.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2468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Carcassonne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DCAB21B-C89F-4DE0-8EBF-B6FAD3EEC8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157" r="18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6893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22972" y="1011922"/>
            <a:ext cx="4558960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Trading / Auction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The game’s mechanics rely on interaction and making deals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55320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Trading games build a significant portion of the game play around players making deals… everything is tradeable!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 games often have negotiation or take-over mechanics to shake up the board state, and auctions for control of resources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26464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Lords of Vegas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760097-7017-4E59-B26B-92BEAE3386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276" r="182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421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22972" y="1011922"/>
            <a:ext cx="4558960" cy="734415"/>
          </a:xfrm>
        </p:spPr>
        <p:txBody>
          <a:bodyPr>
            <a:normAutofit/>
          </a:bodyPr>
          <a:lstStyle/>
          <a:p>
            <a:r>
              <a:rPr lang="en-US" dirty="0"/>
              <a:t>Variable Powers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Every player starts the game with or gains unique abilities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55320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virtually every classic board game, every player started with the same abilities, resources, actions, and rules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not always the case with modern board games, which often start players with one or two abilities that are unique to each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2356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Dune (2019)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FF7D32B-022A-4D7E-A988-506C25343CB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7466" r="174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1331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22972" y="1011922"/>
            <a:ext cx="4558960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Worker Placement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Place tokens on areas to show actions and block others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55320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may have heard of the first worker placement game:           tic-tac-toe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Tokens are placed on designated areas of the board to select actions and (usually) prevent other players from selecting the same action that turn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Modern Board Game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1994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Example: Agricola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D3DFB3B-11B9-4698-AA74-3D28EB496A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157" r="18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3461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Classics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75346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FA91503-33D8-4967-A0A2-98E60F9FB0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459" b="4459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FC7C67-E889-4AC4-B7EB-9469E4004A4C}"/>
              </a:ext>
            </a:extLst>
          </p:cNvPr>
          <p:cNvSpPr/>
          <p:nvPr/>
        </p:nvSpPr>
        <p:spPr>
          <a:xfrm>
            <a:off x="9668642" y="377774"/>
            <a:ext cx="1960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Twilight Imperium</a:t>
            </a:r>
          </a:p>
        </p:txBody>
      </p:sp>
    </p:spTree>
    <p:extLst>
      <p:ext uri="{BB962C8B-B14F-4D97-AF65-F5344CB8AC3E}">
        <p14:creationId xmlns:p14="http://schemas.microsoft.com/office/powerpoint/2010/main" val="2344591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Why board gaming?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BFF3533-9BB3-444B-9C98-20D592CEA6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459" b="4459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31C7AC-ED30-40C2-914F-E552FA8B07B6}"/>
              </a:ext>
            </a:extLst>
          </p:cNvPr>
          <p:cNvSpPr/>
          <p:nvPr/>
        </p:nvSpPr>
        <p:spPr>
          <a:xfrm>
            <a:off x="9233699" y="664977"/>
            <a:ext cx="1042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Nemesis</a:t>
            </a:r>
          </a:p>
        </p:txBody>
      </p:sp>
    </p:spTree>
    <p:extLst>
      <p:ext uri="{BB962C8B-B14F-4D97-AF65-F5344CB8AC3E}">
        <p14:creationId xmlns:p14="http://schemas.microsoft.com/office/powerpoint/2010/main" val="38213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0B9919-961A-4B3E-8A0B-0F62A6EC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48356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2424B-E7AF-4D0D-BAC0-40C1681E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D675D-BB42-492B-B036-208B3364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Classics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82195-7541-41E8-AE0E-080D064A2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9053" y="2442380"/>
            <a:ext cx="3913632" cy="804672"/>
          </a:xfrm>
        </p:spPr>
        <p:txBody>
          <a:bodyPr/>
          <a:lstStyle/>
          <a:p>
            <a:r>
              <a:rPr lang="en-US" b="0" dirty="0"/>
              <a:t>Board games are booming, with new games every year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42DAED3-5341-4FAA-BE8C-7CB4DFCF8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052" y="3392622"/>
            <a:ext cx="3913631" cy="2249488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Companies are introducing new games at conventions, during the holidays, and on-line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These new board games take existing mechanics and combine them in new ways, or tell stories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Some completely new types of board games are also appearing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E9CB788-148D-4146-A8FB-07B9A50C947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532" r="7532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3D5981-CF0E-4227-8F1A-FFE06FC34B25}"/>
              </a:ext>
            </a:extLst>
          </p:cNvPr>
          <p:cNvSpPr/>
          <p:nvPr/>
        </p:nvSpPr>
        <p:spPr>
          <a:xfrm>
            <a:off x="2580270" y="5423151"/>
            <a:ext cx="2355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Sheriff of Nottingham</a:t>
            </a:r>
          </a:p>
        </p:txBody>
      </p:sp>
    </p:spTree>
    <p:extLst>
      <p:ext uri="{BB962C8B-B14F-4D97-AF65-F5344CB8AC3E}">
        <p14:creationId xmlns:p14="http://schemas.microsoft.com/office/powerpoint/2010/main" val="131167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 fontScale="90000"/>
          </a:bodyPr>
          <a:lstStyle/>
          <a:p>
            <a:r>
              <a:rPr lang="en-US" dirty="0"/>
              <a:t>Battlestar Galactica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The foremost “hidden traitor” game uses paranoia to ensure every game is memorable.</a:t>
            </a:r>
          </a:p>
          <a:p>
            <a:endParaRPr lang="en-US" b="0" dirty="0"/>
          </a:p>
          <a:p>
            <a:r>
              <a:rPr lang="en-US" b="0" dirty="0"/>
              <a:t>Which of your friends is a </a:t>
            </a:r>
            <a:r>
              <a:rPr lang="en-US" b="0" dirty="0" err="1"/>
              <a:t>Cylon</a:t>
            </a:r>
            <a:r>
              <a:rPr lang="en-US" b="0" dirty="0"/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7392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099DF-311C-4949-AB6D-6FA118C8C9E3}"/>
              </a:ext>
            </a:extLst>
          </p:cNvPr>
          <p:cNvSpPr/>
          <p:nvPr/>
        </p:nvSpPr>
        <p:spPr>
          <a:xfrm>
            <a:off x="6471684" y="5428379"/>
            <a:ext cx="4592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Battlestar Galactica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Drafting, Narrative, Roles, Variable Powers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A61FAFD-E3DC-40F5-8655-620DC25D3D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373" b="5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8218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 fontScale="90000"/>
          </a:bodyPr>
          <a:lstStyle/>
          <a:p>
            <a:r>
              <a:rPr lang="en-US" dirty="0"/>
              <a:t>Captain Sonar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Work together as the crew of a submarine, hunting an enemy… who are hunting you!</a:t>
            </a:r>
          </a:p>
          <a:p>
            <a:endParaRPr lang="en-US" b="0" dirty="0"/>
          </a:p>
          <a:p>
            <a:r>
              <a:rPr lang="en-US" b="0" dirty="0"/>
              <a:t>Can you cooperate better than the other team?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7392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099DF-311C-4949-AB6D-6FA118C8C9E3}"/>
              </a:ext>
            </a:extLst>
          </p:cNvPr>
          <p:cNvSpPr/>
          <p:nvPr/>
        </p:nvSpPr>
        <p:spPr>
          <a:xfrm>
            <a:off x="6471684" y="5428379"/>
            <a:ext cx="4592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Captain Sonar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Real-time, Roles, Variable Powers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6D113EC-8914-4C4F-8726-01980B0442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5" r="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659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/>
          </a:bodyPr>
          <a:lstStyle/>
          <a:p>
            <a:r>
              <a:rPr lang="en-US" dirty="0" err="1"/>
              <a:t>Catan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 err="1"/>
              <a:t>Catan</a:t>
            </a:r>
            <a:r>
              <a:rPr lang="en-US" b="0" dirty="0"/>
              <a:t> (or Settlers of </a:t>
            </a:r>
            <a:r>
              <a:rPr lang="en-US" b="0" dirty="0" err="1"/>
              <a:t>Catan</a:t>
            </a:r>
            <a:r>
              <a:rPr lang="en-US" b="0" dirty="0"/>
              <a:t>) cleverly mixes area control with non-confrontational play.</a:t>
            </a:r>
          </a:p>
          <a:p>
            <a:endParaRPr lang="en-US" b="0" dirty="0"/>
          </a:p>
          <a:p>
            <a:r>
              <a:rPr lang="en-US" b="0" dirty="0"/>
              <a:t>25 years old now, it’s available in a huge number of variants.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7392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099DF-311C-4949-AB6D-6FA118C8C9E3}"/>
              </a:ext>
            </a:extLst>
          </p:cNvPr>
          <p:cNvSpPr/>
          <p:nvPr/>
        </p:nvSpPr>
        <p:spPr>
          <a:xfrm>
            <a:off x="6471684" y="5428379"/>
            <a:ext cx="4592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Catan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Area Control, Economy, Trading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4901906-7717-44EB-8F02-D28749AE27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317" b="5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51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/>
          </a:bodyPr>
          <a:lstStyle/>
          <a:p>
            <a:r>
              <a:rPr lang="en-US" dirty="0"/>
              <a:t>Five Tribes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Competitive puzzle game in which players capture spaces using movement of tokens.</a:t>
            </a:r>
          </a:p>
          <a:p>
            <a:endParaRPr lang="en-US" b="0" dirty="0"/>
          </a:p>
          <a:p>
            <a:r>
              <a:rPr lang="en-US" b="0" dirty="0"/>
              <a:t>Loosely based on one of the world’s oldest games, Mancala.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7392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099DF-311C-4949-AB6D-6FA118C8C9E3}"/>
              </a:ext>
            </a:extLst>
          </p:cNvPr>
          <p:cNvSpPr/>
          <p:nvPr/>
        </p:nvSpPr>
        <p:spPr>
          <a:xfrm>
            <a:off x="6471684" y="5428379"/>
            <a:ext cx="4592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Five Tribes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Auction, Drafting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189BDAE-00BA-4EEC-A155-54A09F59CC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94" r="2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4909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/>
          </a:bodyPr>
          <a:lstStyle/>
          <a:p>
            <a:r>
              <a:rPr lang="en-US" dirty="0"/>
              <a:t>Kingsburg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Roll dice, put your dice on spaces matching what you rolled. It seems like a simple kid’s game…</a:t>
            </a:r>
          </a:p>
          <a:p>
            <a:endParaRPr lang="en-US" b="0" dirty="0"/>
          </a:p>
          <a:p>
            <a:r>
              <a:rPr lang="en-US" b="0" dirty="0"/>
              <a:t>…until you play it.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7392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099DF-311C-4949-AB6D-6FA118C8C9E3}"/>
              </a:ext>
            </a:extLst>
          </p:cNvPr>
          <p:cNvSpPr/>
          <p:nvPr/>
        </p:nvSpPr>
        <p:spPr>
          <a:xfrm>
            <a:off x="6471684" y="5428379"/>
            <a:ext cx="4592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Kingsburg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Economy, Worker Placement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F33CCA9-86EC-4850-83A6-72AE1E083B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530" b="16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5304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/>
          </a:bodyPr>
          <a:lstStyle/>
          <a:p>
            <a:r>
              <a:rPr lang="en-US" dirty="0"/>
              <a:t>Pandemic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Cooperative or solo game in which four epidemics threaten to wipe out the world.</a:t>
            </a:r>
          </a:p>
          <a:p>
            <a:endParaRPr lang="en-US" b="0" dirty="0"/>
          </a:p>
          <a:p>
            <a:r>
              <a:rPr lang="en-US" b="0" dirty="0"/>
              <a:t>A game that ratchets up the tension level!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7392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099DF-311C-4949-AB6D-6FA118C8C9E3}"/>
              </a:ext>
            </a:extLst>
          </p:cNvPr>
          <p:cNvSpPr/>
          <p:nvPr/>
        </p:nvSpPr>
        <p:spPr>
          <a:xfrm>
            <a:off x="6471684" y="5428379"/>
            <a:ext cx="4592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Pandemic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Deck </a:t>
            </a: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Building,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Social, Variable Powers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E478DD0-2ADB-48A0-A3AD-6C404680A3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99" b="7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6567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 fontScale="90000"/>
          </a:bodyPr>
          <a:lstStyle/>
          <a:p>
            <a:r>
              <a:rPr lang="en-US" dirty="0"/>
              <a:t>Railways of the World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Become a railroad tycoon and take control of a piece of the expanding frontier!</a:t>
            </a:r>
          </a:p>
          <a:p>
            <a:endParaRPr lang="en-US" b="0" dirty="0"/>
          </a:p>
          <a:p>
            <a:r>
              <a:rPr lang="en-US" b="0" dirty="0"/>
              <a:t>Will you build track, ship cargo, control routes… or all three?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7392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099DF-311C-4949-AB6D-6FA118C8C9E3}"/>
              </a:ext>
            </a:extLst>
          </p:cNvPr>
          <p:cNvSpPr/>
          <p:nvPr/>
        </p:nvSpPr>
        <p:spPr>
          <a:xfrm>
            <a:off x="6471684" y="5428379"/>
            <a:ext cx="4592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Railways of the World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Auction, Drafting, Tile Placement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E42B265-04BA-45BF-B870-3640967733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8" r="2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9226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/>
          </a:bodyPr>
          <a:lstStyle/>
          <a:p>
            <a:r>
              <a:rPr lang="en-US" sz="3200" dirty="0"/>
              <a:t>Terraforming Mars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82951"/>
            <a:ext cx="3055579" cy="3402714"/>
          </a:xfrm>
        </p:spPr>
        <p:txBody>
          <a:bodyPr>
            <a:normAutofit/>
          </a:bodyPr>
          <a:lstStyle/>
          <a:p>
            <a:r>
              <a:rPr lang="en-US" b="0" dirty="0"/>
              <a:t>Terraform our nearest solar neighbor…</a:t>
            </a:r>
          </a:p>
          <a:p>
            <a:endParaRPr lang="en-US" b="0" dirty="0"/>
          </a:p>
          <a:p>
            <a:r>
              <a:rPr lang="en-US" b="0" dirty="0"/>
              <a:t>Farm algae, build cities, or slam comets into the planet (or into your competitors).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7392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099DF-311C-4949-AB6D-6FA118C8C9E3}"/>
              </a:ext>
            </a:extLst>
          </p:cNvPr>
          <p:cNvSpPr/>
          <p:nvPr/>
        </p:nvSpPr>
        <p:spPr>
          <a:xfrm>
            <a:off x="6471684" y="5428379"/>
            <a:ext cx="4592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Terraforming Mars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Area Control, Drafting, Economics, Engine Building, Tile Placement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5A97BFF-DAD6-4FA3-9C81-D0CB17185C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5" r="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0329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/>
          </a:bodyPr>
          <a:lstStyle/>
          <a:p>
            <a:r>
              <a:rPr lang="en-US" dirty="0"/>
              <a:t>Viticulture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Ever wanted to own your own vineyard? </a:t>
            </a:r>
          </a:p>
          <a:p>
            <a:endParaRPr lang="en-US" b="0" dirty="0"/>
          </a:p>
          <a:p>
            <a:r>
              <a:rPr lang="en-US" b="0" dirty="0"/>
              <a:t>Place workers to grow grapes, produce wine, sell it, and manage your winery.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7392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099DF-311C-4949-AB6D-6FA118C8C9E3}"/>
              </a:ext>
            </a:extLst>
          </p:cNvPr>
          <p:cNvSpPr/>
          <p:nvPr/>
        </p:nvSpPr>
        <p:spPr>
          <a:xfrm>
            <a:off x="6471684" y="5428379"/>
            <a:ext cx="4592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Viticulture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Drafting, Economy, Worker Placement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F23A2EA-51E1-42D8-89CB-265FF54EE7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373" b="5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4436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0B9919-961A-4B3E-8A0B-0F62A6EC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48356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Why board gaming?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2424B-E7AF-4D0D-BAC0-40C1681E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D675D-BB42-492B-B036-208B3364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82195-7541-41E8-AE0E-080D064A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0" dirty="0"/>
              <a:t>The last ten years has seen an explosion of face-to-face gaming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42DAED3-5341-4FAA-BE8C-7CB4DFCF8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052" y="3392622"/>
            <a:ext cx="3913631" cy="2249488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Every aspect of face-to-face gaming is through the roof: starting with the poker craze of a few years ago and followed by Collectible Card Games and table-top war games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These days, it’s role-playing games and a new generation of board games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FAF1A1C-E504-41F8-914C-834589DF40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1524" r="11524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43356B-B24D-4086-9BF1-CF75F9F52AA4}"/>
              </a:ext>
            </a:extLst>
          </p:cNvPr>
          <p:cNvSpPr/>
          <p:nvPr/>
        </p:nvSpPr>
        <p:spPr>
          <a:xfrm>
            <a:off x="2580270" y="5423151"/>
            <a:ext cx="3552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Lord of the Rings: War of the Ring</a:t>
            </a:r>
          </a:p>
        </p:txBody>
      </p:sp>
    </p:spTree>
    <p:extLst>
      <p:ext uri="{BB962C8B-B14F-4D97-AF65-F5344CB8AC3E}">
        <p14:creationId xmlns:p14="http://schemas.microsoft.com/office/powerpoint/2010/main" val="2090262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1166" y="919125"/>
            <a:ext cx="3890555" cy="1091949"/>
          </a:xfrm>
        </p:spPr>
        <p:txBody>
          <a:bodyPr>
            <a:normAutofit/>
          </a:bodyPr>
          <a:lstStyle/>
          <a:p>
            <a:r>
              <a:rPr lang="en-US" dirty="0"/>
              <a:t>Wingspan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Great introduction to engine building.</a:t>
            </a:r>
          </a:p>
          <a:p>
            <a:endParaRPr lang="en-US" b="0" dirty="0"/>
          </a:p>
          <a:p>
            <a:r>
              <a:rPr lang="en-US" b="0" dirty="0"/>
              <a:t>Manage an aviary by drafting, feeding, and managing a suite of complimentary birds.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7392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New Classic Board Games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099DF-311C-4949-AB6D-6FA118C8C9E3}"/>
              </a:ext>
            </a:extLst>
          </p:cNvPr>
          <p:cNvSpPr/>
          <p:nvPr/>
        </p:nvSpPr>
        <p:spPr>
          <a:xfrm>
            <a:off x="6471684" y="5428379"/>
            <a:ext cx="4592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Wingspan mechanics: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Drafting, Engine Building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F898AFE-5EF1-4EDB-A9B2-90DFCB8F58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373" b="5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56176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involved!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Joining the hobby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FF5FC48-1052-474E-8CFB-8DADFCB6DA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459" b="4459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82FFE2-3731-473F-B4F0-D16B691DD361}"/>
              </a:ext>
            </a:extLst>
          </p:cNvPr>
          <p:cNvSpPr/>
          <p:nvPr/>
        </p:nvSpPr>
        <p:spPr>
          <a:xfrm>
            <a:off x="9668642" y="377774"/>
            <a:ext cx="14239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Gloomhaven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35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0B9919-961A-4B3E-8A0B-0F62A6EC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48356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Joining the hobby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2424B-E7AF-4D0D-BAC0-40C1681E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D675D-BB42-492B-B036-208B3364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 Me 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82195-7541-41E8-AE0E-080D064A2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9053" y="2442380"/>
            <a:ext cx="3913632" cy="804672"/>
          </a:xfrm>
        </p:spPr>
        <p:txBody>
          <a:bodyPr/>
          <a:lstStyle/>
          <a:p>
            <a:r>
              <a:rPr lang="en-US" b="0" dirty="0"/>
              <a:t>How do I get involved?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42DAED3-5341-4FAA-BE8C-7CB4DFCF8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052" y="3392622"/>
            <a:ext cx="3913631" cy="2249488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Joining the hobby is easy enough: just find a table and ask to join in!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You might even go nuts and buy a board game or two yourself (warning: it’s addictive!)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But where do you get started and how can you learn more?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6B993DA-9E83-45B8-B650-7240D3D303B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532" r="7532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BA64D1-FF51-4437-A0E2-965BA89C3470}"/>
              </a:ext>
            </a:extLst>
          </p:cNvPr>
          <p:cNvSpPr/>
          <p:nvPr/>
        </p:nvSpPr>
        <p:spPr>
          <a:xfrm>
            <a:off x="2580270" y="5423151"/>
            <a:ext cx="1242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Chinatown</a:t>
            </a:r>
          </a:p>
        </p:txBody>
      </p:sp>
    </p:spTree>
    <p:extLst>
      <p:ext uri="{BB962C8B-B14F-4D97-AF65-F5344CB8AC3E}">
        <p14:creationId xmlns:p14="http://schemas.microsoft.com/office/powerpoint/2010/main" val="35841321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22972" y="1011922"/>
            <a:ext cx="4558960" cy="734415"/>
          </a:xfrm>
        </p:spPr>
        <p:txBody>
          <a:bodyPr>
            <a:normAutofit/>
          </a:bodyPr>
          <a:lstStyle/>
          <a:p>
            <a:r>
              <a:rPr lang="en-US" dirty="0"/>
              <a:t>Community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A great way to learn…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553202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number of ratings websites are available that will teach you about the games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most popular is boardgamegeek.com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up virtually any game released in the last hundred years or so, get information, style, mechanics, pictures, reviews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gaming forum for asking questions, getting rules clarifications, talking to others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 your favorite games, build a wish list!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other local board gamers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Joining the hobby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2309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boardgamegeek.com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FE8B45C-6D22-4AE7-8EFB-3181021714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7781" r="177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56925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147DA5-FF95-48C0-A5E4-10D4F2A1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Joining the hobby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5C68FB-CC3E-4990-B2F7-1D34306D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CC78E1-49A7-49E9-AF92-08E262FE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Youtube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9F6BFA-35EF-4C5B-B9D7-1736BFF1F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b="0" dirty="0"/>
              <a:t>Youtubers review board games and provide play-throughs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88E742-56FE-4412-AC39-3E782895D6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9053" y="3374065"/>
            <a:ext cx="4731700" cy="223498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of my favorites: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 Up &amp; Sit Down (shutupandsitdown.com)</a:t>
            </a:r>
          </a:p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Shut Up &amp; Sit Down</a:t>
            </a:r>
          </a:p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Rahdo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The Dice Tower</a:t>
            </a:r>
          </a:p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Watch It Played</a:t>
            </a:r>
          </a:p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 Minute Board Games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2CB317D-ABCA-45B3-BC95-5F390B57A3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8149" r="181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7687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91779">
            <a:off x="222972" y="1011922"/>
            <a:ext cx="4558960" cy="734415"/>
          </a:xfrm>
        </p:spPr>
        <p:txBody>
          <a:bodyPr>
            <a:normAutofit/>
          </a:bodyPr>
          <a:lstStyle/>
          <a:p>
            <a:r>
              <a:rPr lang="en-US" dirty="0"/>
              <a:t>Your FLGS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 Rounded MT Bold" panose="020F0704030504030204" pitchFamily="34" charset="0"/>
              </a:rPr>
              <a:t>Support your FLGS (Friendly Local Game Store)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553202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will be tempting to make all of your purchases on Amazon…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a valid choice, but give your FLGS a chance to win your business: compare prices! See what’s out there!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your FLGS price is within one or two coffees of the Amazon price, buy local!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Buying local expands the local stores, expands the local market, and expands the hobby, with more gaming groups available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2992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Joining the hobby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67113-2039-4F70-823A-D328323FD634}"/>
              </a:ext>
            </a:extLst>
          </p:cNvPr>
          <p:cNvSpPr/>
          <p:nvPr/>
        </p:nvSpPr>
        <p:spPr>
          <a:xfrm>
            <a:off x="5441423" y="5945824"/>
            <a:ext cx="1854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D0F00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Guardian Games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9D0F00">
                    <a:lumMod val="50000"/>
                  </a:srgbClr>
                </a:solidFill>
                <a:latin typeface="Arial Rounded MT Bold" panose="020F0704030504030204" pitchFamily="34" charset="0"/>
              </a:rPr>
              <a:t>Portland, 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D0F00">
                  <a:lumMod val="5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69EF042-4F92-4B32-BDDA-E9AB8011FB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157" r="18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0624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Ross Glenn</a:t>
            </a:r>
            <a:endParaRPr lang="ru-RU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97A6166-93DB-4992-9197-B9703AE20C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227" r="212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C41FA8-BEA3-43AE-8A15-4CAD08A13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Human Element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18AC3-08F2-4D31-80A1-8C171EBA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Why board gaming?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1A4AD-39E7-40EB-8E74-BEF21C16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A7E795-AA40-4CC0-AF94-B9BEA816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7930">
            <a:off x="830561" y="849316"/>
            <a:ext cx="3923299" cy="1042492"/>
          </a:xfrm>
        </p:spPr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492972-14C8-4C6E-990B-08982E633941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b="0" dirty="0"/>
              <a:t>Put down your phone and have a look at the person across the table from you…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53E369-9D80-4E99-80BC-3EDC5DA7817C}"/>
              </a:ext>
            </a:extLst>
          </p:cNvPr>
          <p:cNvSpPr/>
          <p:nvPr/>
        </p:nvSpPr>
        <p:spPr>
          <a:xfrm>
            <a:off x="1155398" y="3269956"/>
            <a:ext cx="4386776" cy="241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gaming is a social experience… it’s a backlash against our increasingly digital existence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gaming is tactile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gaming is cheap entertainment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gaming creates good memories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gaming engages all of your senses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gaming reduces stress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4D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gaming tickles your brain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A570726E-68D8-4B20-AB0E-8E93204E353C}"/>
              </a:ext>
            </a:extLst>
          </p:cNvPr>
          <p:cNvSpPr txBox="1">
            <a:spLocks/>
          </p:cNvSpPr>
          <p:nvPr/>
        </p:nvSpPr>
        <p:spPr>
          <a:xfrm>
            <a:off x="7720631" y="4125874"/>
            <a:ext cx="1706902" cy="474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Persuade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ADD44CF3-9397-4A0A-A1AE-541ED78E7800}"/>
              </a:ext>
            </a:extLst>
          </p:cNvPr>
          <p:cNvSpPr txBox="1">
            <a:spLocks/>
          </p:cNvSpPr>
          <p:nvPr/>
        </p:nvSpPr>
        <p:spPr>
          <a:xfrm>
            <a:off x="6377388" y="3023634"/>
            <a:ext cx="1706902" cy="474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accent3"/>
                </a:solidFill>
              </a:rPr>
              <a:t>Mislead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F10CE539-27F3-43DC-944A-D51C68FA537A}"/>
              </a:ext>
            </a:extLst>
          </p:cNvPr>
          <p:cNvSpPr txBox="1">
            <a:spLocks/>
          </p:cNvSpPr>
          <p:nvPr/>
        </p:nvSpPr>
        <p:spPr>
          <a:xfrm>
            <a:off x="6714083" y="4852430"/>
            <a:ext cx="1706902" cy="474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Calculate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8DBB246D-3631-493C-829E-F936A423CCA7}"/>
              </a:ext>
            </a:extLst>
          </p:cNvPr>
          <p:cNvSpPr txBox="1">
            <a:spLocks/>
          </p:cNvSpPr>
          <p:nvPr/>
        </p:nvSpPr>
        <p:spPr>
          <a:xfrm>
            <a:off x="9375771" y="3399318"/>
            <a:ext cx="1706902" cy="474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Predict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3CFCA9B-415A-4EDA-9FEC-2C74C77711AE}"/>
              </a:ext>
            </a:extLst>
          </p:cNvPr>
          <p:cNvSpPr txBox="1">
            <a:spLocks/>
          </p:cNvSpPr>
          <p:nvPr/>
        </p:nvSpPr>
        <p:spPr>
          <a:xfrm>
            <a:off x="9265898" y="5380516"/>
            <a:ext cx="1706902" cy="474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4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7030A0"/>
                </a:solidFill>
              </a:rPr>
              <a:t>Assess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F78915-3E2E-4D05-A5E3-BD7C15798880}"/>
              </a:ext>
            </a:extLst>
          </p:cNvPr>
          <p:cNvSpPr/>
          <p:nvPr/>
        </p:nvSpPr>
        <p:spPr>
          <a:xfrm>
            <a:off x="6299115" y="5347391"/>
            <a:ext cx="1112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Translate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28F3B7-E19A-4809-9E63-DCFAF5A75443}"/>
              </a:ext>
            </a:extLst>
          </p:cNvPr>
          <p:cNvSpPr/>
          <p:nvPr/>
        </p:nvSpPr>
        <p:spPr>
          <a:xfrm>
            <a:off x="7567534" y="3529097"/>
            <a:ext cx="9730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Pretend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B5EF02-133E-49C5-8AE7-8AD267934130}"/>
              </a:ext>
            </a:extLst>
          </p:cNvPr>
          <p:cNvSpPr/>
          <p:nvPr/>
        </p:nvSpPr>
        <p:spPr>
          <a:xfrm>
            <a:off x="10031103" y="2909470"/>
            <a:ext cx="1051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Estimate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F5F0BB-4D64-4E6B-8951-B105AF3B53BB}"/>
              </a:ext>
            </a:extLst>
          </p:cNvPr>
          <p:cNvSpPr/>
          <p:nvPr/>
        </p:nvSpPr>
        <p:spPr>
          <a:xfrm>
            <a:off x="8420985" y="5810613"/>
            <a:ext cx="954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Deduce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C497F3-8A63-4AC7-BAFD-DDEAB7578CBD}"/>
              </a:ext>
            </a:extLst>
          </p:cNvPr>
          <p:cNvSpPr/>
          <p:nvPr/>
        </p:nvSpPr>
        <p:spPr>
          <a:xfrm>
            <a:off x="9118507" y="4668557"/>
            <a:ext cx="657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Bluff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E114A6-EC45-475C-BB29-647C82F2EA81}"/>
              </a:ext>
            </a:extLst>
          </p:cNvPr>
          <p:cNvSpPr/>
          <p:nvPr/>
        </p:nvSpPr>
        <p:spPr>
          <a:xfrm>
            <a:off x="10242600" y="4219931"/>
            <a:ext cx="7302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Think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C838EA-781E-46D9-BB34-D85486667A4D}"/>
              </a:ext>
            </a:extLst>
          </p:cNvPr>
          <p:cNvSpPr/>
          <p:nvPr/>
        </p:nvSpPr>
        <p:spPr>
          <a:xfrm>
            <a:off x="6142587" y="3901952"/>
            <a:ext cx="622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260600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What about the classics?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CBB828E-30C4-4658-A3EB-41853B4320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96" r="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0B9919-961A-4B3E-8A0B-0F62A6EC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348356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2424B-E7AF-4D0D-BAC0-40C1681E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D675D-BB42-492B-B036-208B3364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82195-7541-41E8-AE0E-080D064A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Some like the classics, but they’ve fallen out of favor…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42DAED3-5341-4FAA-BE8C-7CB4DFCF8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052" y="3392622"/>
            <a:ext cx="3913631" cy="2249488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For decades, board gaming was considered something only for kids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Hard-core war gaming started to change that, as did CCGs, which opened new possibilities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The disadvantages of the classics were laid bare, and new games appeared to challenge old standbys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28C8590-A60B-48D8-81F9-D467F0C31F0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8149" r="181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022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EAD2C4-6F42-413E-8703-82CDB5A37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What about the classics?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27032-F176-4D55-B251-B54DA846E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1E322-ED8D-45FF-A44B-664DFA2DE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970" y="2868092"/>
            <a:ext cx="3762030" cy="288991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Concordia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Keeps the fun of growing power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Adds lots of player interaction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other players take their turns, those turns often mean positive things for you!</a:t>
            </a:r>
          </a:p>
          <a:p>
            <a:pPr marL="0" indent="0">
              <a:buNone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70929-1C11-487A-B04E-A2954AEB5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What is fun about Monopoly?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feeling of growing power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combinations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What are the problems?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player interaction is negative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the winners are having fun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Losing players will tend to check out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79B762-212E-4C10-BC3D-23856A8D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enjoy…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89600A-0BBB-47D7-B2CB-6E6C350CB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841" y="2370749"/>
            <a:ext cx="2999943" cy="8710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BC470E-1546-4B64-8B8E-758AD7BB0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885" y="845625"/>
            <a:ext cx="4932113" cy="1887790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2F4FDFB2-7EC9-4CC5-90CF-453B853D1215}"/>
              </a:ext>
            </a:extLst>
          </p:cNvPr>
          <p:cNvSpPr txBox="1">
            <a:spLocks/>
          </p:cNvSpPr>
          <p:nvPr/>
        </p:nvSpPr>
        <p:spPr>
          <a:xfrm rot="708756">
            <a:off x="8342211" y="1524174"/>
            <a:ext cx="3244710" cy="594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Instead…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7FD9C1-D649-4125-871C-2A9E56C08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696" y="2733415"/>
            <a:ext cx="2143256" cy="29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63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3007</Words>
  <Application>Microsoft Office PowerPoint</Application>
  <PresentationFormat>Widescreen</PresentationFormat>
  <Paragraphs>522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Arial Rounded MT Bold</vt:lpstr>
      <vt:lpstr>Calibri</vt:lpstr>
      <vt:lpstr>Comic Sans MS</vt:lpstr>
      <vt:lpstr>Franklin Gothic Book</vt:lpstr>
      <vt:lpstr>Tahoma</vt:lpstr>
      <vt:lpstr>Office Theme</vt:lpstr>
      <vt:lpstr>Modern Board Gaming</vt:lpstr>
      <vt:lpstr>Board Gaming!</vt:lpstr>
      <vt:lpstr>Ground Rules!</vt:lpstr>
      <vt:lpstr>Why?</vt:lpstr>
      <vt:lpstr>Why?</vt:lpstr>
      <vt:lpstr>Why?</vt:lpstr>
      <vt:lpstr>Classics</vt:lpstr>
      <vt:lpstr>Classics</vt:lpstr>
      <vt:lpstr>I enjoy…</vt:lpstr>
      <vt:lpstr>Concordia</vt:lpstr>
      <vt:lpstr>I enjoy…</vt:lpstr>
      <vt:lpstr>Small World</vt:lpstr>
      <vt:lpstr>I enjoy…</vt:lpstr>
      <vt:lpstr>Mysterium</vt:lpstr>
      <vt:lpstr>I enjoy…</vt:lpstr>
      <vt:lpstr>Azul</vt:lpstr>
      <vt:lpstr>I enjoy…</vt:lpstr>
      <vt:lpstr>Formula D</vt:lpstr>
      <vt:lpstr>I enjoy…</vt:lpstr>
      <vt:lpstr>The other problem</vt:lpstr>
      <vt:lpstr>Styles, Genres, Mechanics</vt:lpstr>
      <vt:lpstr>Styles</vt:lpstr>
      <vt:lpstr>Genres</vt:lpstr>
      <vt:lpstr>Genres</vt:lpstr>
      <vt:lpstr>Mechanics</vt:lpstr>
      <vt:lpstr>Area Control</vt:lpstr>
      <vt:lpstr>Deck Building</vt:lpstr>
      <vt:lpstr>Dexterity</vt:lpstr>
      <vt:lpstr>Drafting</vt:lpstr>
      <vt:lpstr>Economics</vt:lpstr>
      <vt:lpstr>Engine Building</vt:lpstr>
      <vt:lpstr>Narrative</vt:lpstr>
      <vt:lpstr>Real-Time</vt:lpstr>
      <vt:lpstr>Social / Roles</vt:lpstr>
      <vt:lpstr>Tile Placement</vt:lpstr>
      <vt:lpstr>Trading / Auction</vt:lpstr>
      <vt:lpstr>Variable Powers</vt:lpstr>
      <vt:lpstr>Worker Placement</vt:lpstr>
      <vt:lpstr>New Classics</vt:lpstr>
      <vt:lpstr>New Classics</vt:lpstr>
      <vt:lpstr>Battlestar Galactica</vt:lpstr>
      <vt:lpstr>Captain Sonar</vt:lpstr>
      <vt:lpstr>Catan</vt:lpstr>
      <vt:lpstr>Five Tribes</vt:lpstr>
      <vt:lpstr>Kingsburg</vt:lpstr>
      <vt:lpstr>Pandemic</vt:lpstr>
      <vt:lpstr>Railways of the World</vt:lpstr>
      <vt:lpstr>Terraforming Mars</vt:lpstr>
      <vt:lpstr>Viticulture</vt:lpstr>
      <vt:lpstr>Wingspan</vt:lpstr>
      <vt:lpstr>Get involved!</vt:lpstr>
      <vt:lpstr>Sign Me Up</vt:lpstr>
      <vt:lpstr>Community</vt:lpstr>
      <vt:lpstr>Youtube</vt:lpstr>
      <vt:lpstr>Your FLGS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2019-11-25T00:46:06Z</dcterms:created>
  <dcterms:modified xsi:type="dcterms:W3CDTF">2020-04-04T04:23:02Z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